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80" d="100"/>
          <a:sy n="80" d="100"/>
        </p:scale>
        <p:origin x="189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77822CD-6D82-4DEF-B7E5-3740EC4C4E0A}" type="datetimeFigureOut">
              <a:rPr lang="en-GB" smtClean="0"/>
              <a:t>07/09/2020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D8C43E-27A3-42A5-8225-659ED103FEA8}" type="slidenum">
              <a:rPr lang="en-GB" smtClean="0"/>
              <a:t>‹#›</a:t>
            </a:fld>
            <a:endParaRPr lang="en-GB"/>
          </a:p>
        </p:txBody>
      </p:sp>
    </p:spTree>
    <p:extLst>
      <p:ext uri="{BB962C8B-B14F-4D97-AF65-F5344CB8AC3E}">
        <p14:creationId xmlns:p14="http://schemas.microsoft.com/office/powerpoint/2010/main" val="362165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7822CD-6D82-4DEF-B7E5-3740EC4C4E0A}" type="datetimeFigureOut">
              <a:rPr lang="en-GB" smtClean="0"/>
              <a:t>07/09/2020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D8C43E-27A3-42A5-8225-659ED103FEA8}" type="slidenum">
              <a:rPr lang="en-GB" smtClean="0"/>
              <a:t>‹#›</a:t>
            </a:fld>
            <a:endParaRPr lang="en-GB"/>
          </a:p>
        </p:txBody>
      </p:sp>
    </p:spTree>
    <p:extLst>
      <p:ext uri="{BB962C8B-B14F-4D97-AF65-F5344CB8AC3E}">
        <p14:creationId xmlns:p14="http://schemas.microsoft.com/office/powerpoint/2010/main" val="2153808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7822CD-6D82-4DEF-B7E5-3740EC4C4E0A}" type="datetimeFigureOut">
              <a:rPr lang="en-GB" smtClean="0"/>
              <a:t>07/09/2020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D8C43E-27A3-42A5-8225-659ED103FEA8}" type="slidenum">
              <a:rPr lang="en-GB" smtClean="0"/>
              <a:t>‹#›</a:t>
            </a:fld>
            <a:endParaRPr lang="en-GB"/>
          </a:p>
        </p:txBody>
      </p:sp>
    </p:spTree>
    <p:extLst>
      <p:ext uri="{BB962C8B-B14F-4D97-AF65-F5344CB8AC3E}">
        <p14:creationId xmlns:p14="http://schemas.microsoft.com/office/powerpoint/2010/main" val="450656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7822CD-6D82-4DEF-B7E5-3740EC4C4E0A}" type="datetimeFigureOut">
              <a:rPr lang="en-GB" smtClean="0"/>
              <a:t>07/09/2020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D8C43E-27A3-42A5-8225-659ED103FEA8}" type="slidenum">
              <a:rPr lang="en-GB" smtClean="0"/>
              <a:t>‹#›</a:t>
            </a:fld>
            <a:endParaRPr lang="en-GB"/>
          </a:p>
        </p:txBody>
      </p:sp>
    </p:spTree>
    <p:extLst>
      <p:ext uri="{BB962C8B-B14F-4D97-AF65-F5344CB8AC3E}">
        <p14:creationId xmlns:p14="http://schemas.microsoft.com/office/powerpoint/2010/main" val="117389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7822CD-6D82-4DEF-B7E5-3740EC4C4E0A}" type="datetimeFigureOut">
              <a:rPr lang="en-GB" smtClean="0"/>
              <a:t>07/09/2020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D8C43E-27A3-42A5-8225-659ED103FEA8}" type="slidenum">
              <a:rPr lang="en-GB" smtClean="0"/>
              <a:t>‹#›</a:t>
            </a:fld>
            <a:endParaRPr lang="en-GB"/>
          </a:p>
        </p:txBody>
      </p:sp>
    </p:spTree>
    <p:extLst>
      <p:ext uri="{BB962C8B-B14F-4D97-AF65-F5344CB8AC3E}">
        <p14:creationId xmlns:p14="http://schemas.microsoft.com/office/powerpoint/2010/main" val="2493037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77822CD-6D82-4DEF-B7E5-3740EC4C4E0A}" type="datetimeFigureOut">
              <a:rPr lang="en-GB" smtClean="0"/>
              <a:t>07/09/2020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D8C43E-27A3-42A5-8225-659ED103FEA8}" type="slidenum">
              <a:rPr lang="en-GB" smtClean="0"/>
              <a:t>‹#›</a:t>
            </a:fld>
            <a:endParaRPr lang="en-GB"/>
          </a:p>
        </p:txBody>
      </p:sp>
    </p:spTree>
    <p:extLst>
      <p:ext uri="{BB962C8B-B14F-4D97-AF65-F5344CB8AC3E}">
        <p14:creationId xmlns:p14="http://schemas.microsoft.com/office/powerpoint/2010/main" val="4094942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77822CD-6D82-4DEF-B7E5-3740EC4C4E0A}" type="datetimeFigureOut">
              <a:rPr lang="en-GB" smtClean="0"/>
              <a:t>07/09/2020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3D8C43E-27A3-42A5-8225-659ED103FEA8}" type="slidenum">
              <a:rPr lang="en-GB" smtClean="0"/>
              <a:t>‹#›</a:t>
            </a:fld>
            <a:endParaRPr lang="en-GB"/>
          </a:p>
        </p:txBody>
      </p:sp>
    </p:spTree>
    <p:extLst>
      <p:ext uri="{BB962C8B-B14F-4D97-AF65-F5344CB8AC3E}">
        <p14:creationId xmlns:p14="http://schemas.microsoft.com/office/powerpoint/2010/main" val="175531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77822CD-6D82-4DEF-B7E5-3740EC4C4E0A}" type="datetimeFigureOut">
              <a:rPr lang="en-GB" smtClean="0"/>
              <a:t>07/09/2020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3D8C43E-27A3-42A5-8225-659ED103FEA8}" type="slidenum">
              <a:rPr lang="en-GB" smtClean="0"/>
              <a:t>‹#›</a:t>
            </a:fld>
            <a:endParaRPr lang="en-GB"/>
          </a:p>
        </p:txBody>
      </p:sp>
    </p:spTree>
    <p:extLst>
      <p:ext uri="{BB962C8B-B14F-4D97-AF65-F5344CB8AC3E}">
        <p14:creationId xmlns:p14="http://schemas.microsoft.com/office/powerpoint/2010/main" val="2713925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7822CD-6D82-4DEF-B7E5-3740EC4C4E0A}" type="datetimeFigureOut">
              <a:rPr lang="en-GB" smtClean="0"/>
              <a:t>07/09/2020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3D8C43E-27A3-42A5-8225-659ED103FEA8}" type="slidenum">
              <a:rPr lang="en-GB" smtClean="0"/>
              <a:t>‹#›</a:t>
            </a:fld>
            <a:endParaRPr lang="en-GB"/>
          </a:p>
        </p:txBody>
      </p:sp>
    </p:spTree>
    <p:extLst>
      <p:ext uri="{BB962C8B-B14F-4D97-AF65-F5344CB8AC3E}">
        <p14:creationId xmlns:p14="http://schemas.microsoft.com/office/powerpoint/2010/main" val="3701711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7822CD-6D82-4DEF-B7E5-3740EC4C4E0A}" type="datetimeFigureOut">
              <a:rPr lang="en-GB" smtClean="0"/>
              <a:t>07/09/2020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D8C43E-27A3-42A5-8225-659ED103FEA8}" type="slidenum">
              <a:rPr lang="en-GB" smtClean="0"/>
              <a:t>‹#›</a:t>
            </a:fld>
            <a:endParaRPr lang="en-GB"/>
          </a:p>
        </p:txBody>
      </p:sp>
    </p:spTree>
    <p:extLst>
      <p:ext uri="{BB962C8B-B14F-4D97-AF65-F5344CB8AC3E}">
        <p14:creationId xmlns:p14="http://schemas.microsoft.com/office/powerpoint/2010/main" val="2366497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7822CD-6D82-4DEF-B7E5-3740EC4C4E0A}" type="datetimeFigureOut">
              <a:rPr lang="en-GB" smtClean="0"/>
              <a:t>07/09/2020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D8C43E-27A3-42A5-8225-659ED103FEA8}" type="slidenum">
              <a:rPr lang="en-GB" smtClean="0"/>
              <a:t>‹#›</a:t>
            </a:fld>
            <a:endParaRPr lang="en-GB"/>
          </a:p>
        </p:txBody>
      </p:sp>
    </p:spTree>
    <p:extLst>
      <p:ext uri="{BB962C8B-B14F-4D97-AF65-F5344CB8AC3E}">
        <p14:creationId xmlns:p14="http://schemas.microsoft.com/office/powerpoint/2010/main" val="634484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77822CD-6D82-4DEF-B7E5-3740EC4C4E0A}" type="datetimeFigureOut">
              <a:rPr lang="en-GB" smtClean="0"/>
              <a:t>07/09/2020</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3D8C43E-27A3-42A5-8225-659ED103FEA8}" type="slidenum">
              <a:rPr lang="en-GB" smtClean="0"/>
              <a:t>‹#›</a:t>
            </a:fld>
            <a:endParaRPr lang="en-GB"/>
          </a:p>
        </p:txBody>
      </p:sp>
    </p:spTree>
    <p:extLst>
      <p:ext uri="{BB962C8B-B14F-4D97-AF65-F5344CB8AC3E}">
        <p14:creationId xmlns:p14="http://schemas.microsoft.com/office/powerpoint/2010/main" val="1887323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practmail.w97294m@wales.nhs.uk"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www.prinicpletrail.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6469" y="975285"/>
            <a:ext cx="2308645" cy="307777"/>
          </a:xfrm>
          <a:prstGeom prst="rect">
            <a:avLst/>
          </a:prstGeom>
          <a:noFill/>
        </p:spPr>
        <p:txBody>
          <a:bodyPr wrap="none" rtlCol="0">
            <a:spAutoFit/>
          </a:bodyPr>
          <a:lstStyle/>
          <a:p>
            <a:r>
              <a:rPr lang="en-GB" sz="1400" dirty="0" smtClean="0">
                <a:solidFill>
                  <a:schemeClr val="accent2"/>
                </a:solidFill>
                <a:latin typeface="Candara" panose="020E0502030303020204" pitchFamily="34" charset="0"/>
              </a:rPr>
              <a:t>September 2020 Newsletter</a:t>
            </a:r>
            <a:endParaRPr lang="en-GB" sz="1400" dirty="0">
              <a:solidFill>
                <a:schemeClr val="accent2"/>
              </a:solidFill>
              <a:latin typeface="Candara" panose="020E0502030303020204" pitchFamily="34" charset="0"/>
            </a:endParaRPr>
          </a:p>
        </p:txBody>
      </p:sp>
      <p:sp>
        <p:nvSpPr>
          <p:cNvPr id="18" name="TextBox 17"/>
          <p:cNvSpPr txBox="1"/>
          <p:nvPr/>
        </p:nvSpPr>
        <p:spPr>
          <a:xfrm>
            <a:off x="368300" y="4855401"/>
            <a:ext cx="4935967" cy="369332"/>
          </a:xfrm>
          <a:prstGeom prst="rect">
            <a:avLst/>
          </a:prstGeom>
          <a:noFill/>
        </p:spPr>
        <p:txBody>
          <a:bodyPr wrap="none" rtlCol="0">
            <a:spAutoFit/>
          </a:bodyPr>
          <a:lstStyle/>
          <a:p>
            <a:r>
              <a:rPr lang="en-GB" dirty="0" smtClean="0">
                <a:solidFill>
                  <a:schemeClr val="accent3">
                    <a:lumMod val="75000"/>
                  </a:schemeClr>
                </a:solidFill>
                <a:latin typeface="Candara" panose="020E0502030303020204" pitchFamily="34" charset="0"/>
              </a:rPr>
              <a:t>Flu Clinics: 19-September 2020 &amp; 17-October-2020</a:t>
            </a:r>
            <a:endParaRPr lang="en-GB" dirty="0">
              <a:solidFill>
                <a:schemeClr val="accent3">
                  <a:lumMod val="75000"/>
                </a:schemeClr>
              </a:solidFill>
              <a:latin typeface="Candara" panose="020E0502030303020204" pitchFamily="34" charset="0"/>
            </a:endParaRPr>
          </a:p>
        </p:txBody>
      </p:sp>
      <p:sp>
        <p:nvSpPr>
          <p:cNvPr id="8" name="Rounded Rectangle 7"/>
          <p:cNvSpPr/>
          <p:nvPr/>
        </p:nvSpPr>
        <p:spPr>
          <a:xfrm>
            <a:off x="260669" y="5224733"/>
            <a:ext cx="6327683" cy="4520846"/>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GB" sz="1100" dirty="0" smtClean="0">
              <a:solidFill>
                <a:schemeClr val="accent1"/>
              </a:solidFill>
              <a:latin typeface="Candara" panose="020E0502030303020204" pitchFamily="34" charset="0"/>
            </a:endParaRPr>
          </a:p>
          <a:p>
            <a:endParaRPr lang="en-GB" sz="1100" dirty="0">
              <a:solidFill>
                <a:schemeClr val="accent1"/>
              </a:solidFill>
              <a:latin typeface="Candara" panose="020E0502030303020204" pitchFamily="34" charset="0"/>
            </a:endParaRPr>
          </a:p>
        </p:txBody>
      </p:sp>
      <p:sp>
        <p:nvSpPr>
          <p:cNvPr id="17" name="Rounded Rectangle 16"/>
          <p:cNvSpPr/>
          <p:nvPr/>
        </p:nvSpPr>
        <p:spPr>
          <a:xfrm>
            <a:off x="260669" y="251402"/>
            <a:ext cx="3031287" cy="987382"/>
          </a:xfrm>
          <a:prstGeom prst="roundRect">
            <a:avLst>
              <a:gd name="adj" fmla="val 7636"/>
            </a:avLst>
          </a:prstGeom>
        </p:spPr>
        <p:style>
          <a:lnRef idx="2">
            <a:schemeClr val="accent2"/>
          </a:lnRef>
          <a:fillRef idx="1">
            <a:schemeClr val="lt1"/>
          </a:fillRef>
          <a:effectRef idx="0">
            <a:schemeClr val="accent2"/>
          </a:effectRef>
          <a:fontRef idx="minor">
            <a:schemeClr val="dk1"/>
          </a:fontRef>
        </p:style>
        <p:txBody>
          <a:bodyPr rtlCol="0" anchor="t"/>
          <a:lstStyle/>
          <a:p>
            <a:r>
              <a:rPr lang="en-GB" sz="1100" dirty="0" smtClean="0">
                <a:solidFill>
                  <a:schemeClr val="accent3"/>
                </a:solidFill>
                <a:latin typeface="Candara" panose="020E0502030303020204" pitchFamily="34" charset="0"/>
              </a:rPr>
              <a:t>If you have any suggestions or features that you would </a:t>
            </a:r>
            <a:r>
              <a:rPr lang="en-GB" sz="1100" smtClean="0">
                <a:solidFill>
                  <a:schemeClr val="accent3"/>
                </a:solidFill>
                <a:latin typeface="Candara" panose="020E0502030303020204" pitchFamily="34" charset="0"/>
              </a:rPr>
              <a:t>like published </a:t>
            </a:r>
            <a:r>
              <a:rPr lang="en-GB" sz="1100" dirty="0" smtClean="0">
                <a:solidFill>
                  <a:schemeClr val="accent3"/>
                </a:solidFill>
                <a:latin typeface="Candara" panose="020E0502030303020204" pitchFamily="34" charset="0"/>
              </a:rPr>
              <a:t>in the newsletter, please email the practice on </a:t>
            </a:r>
            <a:r>
              <a:rPr lang="en-GB" sz="1100" dirty="0" smtClean="0">
                <a:solidFill>
                  <a:schemeClr val="accent3"/>
                </a:solidFill>
                <a:latin typeface="Candara" panose="020E0502030303020204" pitchFamily="34" charset="0"/>
                <a:hlinkClick r:id="rId2"/>
              </a:rPr>
              <a:t>practmail.w97294m@wales.nhs.uk</a:t>
            </a:r>
            <a:r>
              <a:rPr lang="en-GB" sz="1100" dirty="0">
                <a:solidFill>
                  <a:schemeClr val="accent3"/>
                </a:solidFill>
                <a:latin typeface="Candara" panose="020E0502030303020204" pitchFamily="34" charset="0"/>
              </a:rPr>
              <a:t> </a:t>
            </a:r>
            <a:r>
              <a:rPr lang="en-GB" sz="1100" dirty="0" smtClean="0">
                <a:solidFill>
                  <a:schemeClr val="accent3"/>
                </a:solidFill>
                <a:latin typeface="Candara" panose="020E0502030303020204" pitchFamily="34" charset="0"/>
              </a:rPr>
              <a:t> or inform a receptionist.</a:t>
            </a:r>
          </a:p>
        </p:txBody>
      </p:sp>
      <p:sp>
        <p:nvSpPr>
          <p:cNvPr id="3" name="AutoShape 2" descr="Image result for pollen count cartoon"/>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4" descr="Image result for pollen count cartoon"/>
          <p:cNvSpPr>
            <a:spLocks noChangeAspect="1" noChangeArrowheads="1"/>
          </p:cNvSpPr>
          <p:nvPr/>
        </p:nvSpPr>
        <p:spPr bwMode="auto">
          <a:xfrm>
            <a:off x="607373" y="3874411"/>
            <a:ext cx="1276677" cy="12766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TextBox 9"/>
          <p:cNvSpPr txBox="1"/>
          <p:nvPr/>
        </p:nvSpPr>
        <p:spPr>
          <a:xfrm>
            <a:off x="490513" y="5407664"/>
            <a:ext cx="5867993" cy="4154984"/>
          </a:xfrm>
          <a:prstGeom prst="rect">
            <a:avLst/>
          </a:prstGeom>
          <a:noFill/>
        </p:spPr>
        <p:txBody>
          <a:bodyPr wrap="square" rtlCol="0">
            <a:spAutoFit/>
          </a:bodyPr>
          <a:lstStyle/>
          <a:p>
            <a:r>
              <a:rPr lang="en-GB" sz="1100" dirty="0">
                <a:solidFill>
                  <a:schemeClr val="accent2">
                    <a:lumMod val="75000"/>
                  </a:schemeClr>
                </a:solidFill>
                <a:latin typeface="Candara" panose="020E0502030303020204" pitchFamily="34" charset="0"/>
              </a:rPr>
              <a:t>The flu vaccination is offered free of charge on the NHS to people who are at risk. This is to help protect them against catching flu and developing serious complications.</a:t>
            </a:r>
          </a:p>
          <a:p>
            <a:r>
              <a:rPr lang="en-GB" sz="1100" dirty="0">
                <a:solidFill>
                  <a:schemeClr val="accent2">
                    <a:lumMod val="75000"/>
                  </a:schemeClr>
                </a:solidFill>
                <a:latin typeface="Candara" panose="020E0502030303020204" pitchFamily="34" charset="0"/>
              </a:rPr>
              <a:t>You should have the flu vaccination if you:</a:t>
            </a:r>
          </a:p>
          <a:p>
            <a:pPr marL="171450" lvl="0" indent="-171450">
              <a:buFont typeface="Courier New" panose="02070309020205020404" pitchFamily="49" charset="0"/>
              <a:buChar char="o"/>
            </a:pPr>
            <a:r>
              <a:rPr lang="en-GB" sz="1100" dirty="0">
                <a:solidFill>
                  <a:schemeClr val="accent2">
                    <a:lumMod val="75000"/>
                  </a:schemeClr>
                </a:solidFill>
                <a:latin typeface="Candara" panose="020E0502030303020204" pitchFamily="34" charset="0"/>
              </a:rPr>
              <a:t>Are over the age of 65</a:t>
            </a:r>
          </a:p>
          <a:p>
            <a:pPr marL="171450" lvl="0" indent="-171450">
              <a:buFont typeface="Courier New" panose="02070309020205020404" pitchFamily="49" charset="0"/>
              <a:buChar char="o"/>
            </a:pPr>
            <a:r>
              <a:rPr lang="en-GB" sz="1100" dirty="0">
                <a:solidFill>
                  <a:schemeClr val="accent2">
                    <a:lumMod val="75000"/>
                  </a:schemeClr>
                </a:solidFill>
                <a:latin typeface="Candara" panose="020E0502030303020204" pitchFamily="34" charset="0"/>
              </a:rPr>
              <a:t>Are pregnant or 6-months postnatal</a:t>
            </a:r>
          </a:p>
          <a:p>
            <a:pPr marL="171450" lvl="0" indent="-171450">
              <a:buFont typeface="Courier New" panose="02070309020205020404" pitchFamily="49" charset="0"/>
              <a:buChar char="o"/>
            </a:pPr>
            <a:r>
              <a:rPr lang="en-GB" sz="1100" dirty="0">
                <a:solidFill>
                  <a:schemeClr val="accent2">
                    <a:lumMod val="75000"/>
                  </a:schemeClr>
                </a:solidFill>
                <a:latin typeface="Candara" panose="020E0502030303020204" pitchFamily="34" charset="0"/>
              </a:rPr>
              <a:t>Have certain medical conditions, these include: Chronic Heart Disease, Chronic Respiratory Disease, Chronic Kidney Disease, Chronic Liver Disease, Diabetes, Immunosuppressed, Chronic Neurological Disease, Asplenia, have a BMI of over 40 kg/m2</a:t>
            </a:r>
          </a:p>
          <a:p>
            <a:pPr marL="171450" lvl="0" indent="-171450">
              <a:buFont typeface="Courier New" panose="02070309020205020404" pitchFamily="49" charset="0"/>
              <a:buChar char="o"/>
            </a:pPr>
            <a:r>
              <a:rPr lang="en-GB" sz="1100" dirty="0">
                <a:solidFill>
                  <a:schemeClr val="accent2">
                    <a:lumMod val="75000"/>
                  </a:schemeClr>
                </a:solidFill>
                <a:latin typeface="Candara" panose="020E0502030303020204" pitchFamily="34" charset="0"/>
              </a:rPr>
              <a:t>Are living in a long-stay residential care home or other long stay facility</a:t>
            </a:r>
          </a:p>
          <a:p>
            <a:pPr marL="171450" lvl="0" indent="-171450">
              <a:buFont typeface="Courier New" panose="02070309020205020404" pitchFamily="49" charset="0"/>
              <a:buChar char="o"/>
            </a:pPr>
            <a:r>
              <a:rPr lang="en-GB" sz="1100" dirty="0">
                <a:solidFill>
                  <a:schemeClr val="accent2">
                    <a:lumMod val="75000"/>
                  </a:schemeClr>
                </a:solidFill>
                <a:latin typeface="Candara" panose="020E0502030303020204" pitchFamily="34" charset="0"/>
              </a:rPr>
              <a:t>Are receiving a carer's allowance, or are the main carer for an elderly or disabled whose welfare may be at risk if you fall </a:t>
            </a:r>
            <a:r>
              <a:rPr lang="en-GB" sz="1100" dirty="0" smtClean="0">
                <a:solidFill>
                  <a:schemeClr val="accent2">
                    <a:lumMod val="75000"/>
                  </a:schemeClr>
                </a:solidFill>
                <a:latin typeface="Candara" panose="020E0502030303020204" pitchFamily="34" charset="0"/>
              </a:rPr>
              <a:t>ill</a:t>
            </a:r>
          </a:p>
          <a:p>
            <a:pPr marL="171450" lvl="0" indent="-171450">
              <a:buFont typeface="Courier New" panose="02070309020205020404" pitchFamily="49" charset="0"/>
              <a:buChar char="o"/>
            </a:pPr>
            <a:endParaRPr lang="en-GB" sz="1100" dirty="0">
              <a:solidFill>
                <a:schemeClr val="accent2">
                  <a:lumMod val="75000"/>
                </a:schemeClr>
              </a:solidFill>
              <a:latin typeface="Candara" panose="020E0502030303020204" pitchFamily="34" charset="0"/>
            </a:endParaRPr>
          </a:p>
          <a:p>
            <a:r>
              <a:rPr lang="en-GB" sz="1100" dirty="0">
                <a:solidFill>
                  <a:schemeClr val="accent2">
                    <a:lumMod val="75000"/>
                  </a:schemeClr>
                </a:solidFill>
                <a:latin typeface="Candara" panose="020E0502030303020204" pitchFamily="34" charset="0"/>
              </a:rPr>
              <a:t>Our first flu vaccination clinic will be held on </a:t>
            </a:r>
            <a:r>
              <a:rPr lang="en-GB" sz="1100" b="1" dirty="0">
                <a:solidFill>
                  <a:schemeClr val="accent2">
                    <a:lumMod val="75000"/>
                  </a:schemeClr>
                </a:solidFill>
                <a:latin typeface="Candara" panose="020E0502030303020204" pitchFamily="34" charset="0"/>
              </a:rPr>
              <a:t>Saturday the 19th of September</a:t>
            </a:r>
            <a:r>
              <a:rPr lang="en-GB" sz="1100" b="1" dirty="0" smtClean="0">
                <a:solidFill>
                  <a:schemeClr val="accent2">
                    <a:lumMod val="75000"/>
                  </a:schemeClr>
                </a:solidFill>
                <a:latin typeface="Candara" panose="020E0502030303020204" pitchFamily="34" charset="0"/>
              </a:rPr>
              <a:t>.</a:t>
            </a:r>
          </a:p>
          <a:p>
            <a:endParaRPr lang="en-GB" sz="1100" dirty="0">
              <a:solidFill>
                <a:schemeClr val="accent2">
                  <a:lumMod val="75000"/>
                </a:schemeClr>
              </a:solidFill>
              <a:latin typeface="Candara" panose="020E0502030303020204" pitchFamily="34" charset="0"/>
            </a:endParaRPr>
          </a:p>
          <a:p>
            <a:r>
              <a:rPr lang="en-GB" sz="1100" dirty="0">
                <a:solidFill>
                  <a:schemeClr val="accent5">
                    <a:lumMod val="50000"/>
                  </a:schemeClr>
                </a:solidFill>
                <a:latin typeface="Candara" panose="020E0502030303020204" pitchFamily="34" charset="0"/>
              </a:rPr>
              <a:t>Additionally this year, the Minister of Health and Social Services announced an extended flu vaccination programme. This is anticipated to be available in </a:t>
            </a:r>
            <a:r>
              <a:rPr lang="en-GB" sz="1100" b="1" dirty="0">
                <a:solidFill>
                  <a:schemeClr val="accent5">
                    <a:lumMod val="50000"/>
                  </a:schemeClr>
                </a:solidFill>
                <a:latin typeface="Candara" panose="020E0502030303020204" pitchFamily="34" charset="0"/>
              </a:rPr>
              <a:t>November/December. </a:t>
            </a:r>
            <a:r>
              <a:rPr lang="en-GB" sz="1100" dirty="0">
                <a:solidFill>
                  <a:schemeClr val="accent5">
                    <a:lumMod val="50000"/>
                  </a:schemeClr>
                </a:solidFill>
                <a:latin typeface="Candara" panose="020E0502030303020204" pitchFamily="34" charset="0"/>
              </a:rPr>
              <a:t>This extended flu programme will be extended to the following groups</a:t>
            </a:r>
            <a:r>
              <a:rPr lang="en-GB" sz="1100" dirty="0" smtClean="0">
                <a:solidFill>
                  <a:schemeClr val="accent5">
                    <a:lumMod val="50000"/>
                  </a:schemeClr>
                </a:solidFill>
                <a:latin typeface="Candara" panose="020E0502030303020204" pitchFamily="34" charset="0"/>
              </a:rPr>
              <a:t>:</a:t>
            </a:r>
          </a:p>
          <a:p>
            <a:endParaRPr lang="en-GB" sz="1100" dirty="0">
              <a:solidFill>
                <a:schemeClr val="accent5">
                  <a:lumMod val="50000"/>
                </a:schemeClr>
              </a:solidFill>
              <a:latin typeface="Candara" panose="020E0502030303020204" pitchFamily="34" charset="0"/>
            </a:endParaRPr>
          </a:p>
          <a:p>
            <a:pPr marL="171450" lvl="0" indent="-171450">
              <a:buFont typeface="Courier New" panose="02070309020205020404" pitchFamily="49" charset="0"/>
              <a:buChar char="o"/>
            </a:pPr>
            <a:r>
              <a:rPr lang="en-GB" sz="1100" dirty="0">
                <a:solidFill>
                  <a:schemeClr val="accent5">
                    <a:lumMod val="50000"/>
                  </a:schemeClr>
                </a:solidFill>
                <a:latin typeface="Candara" panose="020E0502030303020204" pitchFamily="34" charset="0"/>
              </a:rPr>
              <a:t>Households’ contacts of those on the NHS shielding patient list.</a:t>
            </a:r>
          </a:p>
          <a:p>
            <a:pPr marL="171450" lvl="0" indent="-171450">
              <a:buFont typeface="Courier New" panose="02070309020205020404" pitchFamily="49" charset="0"/>
              <a:buChar char="o"/>
            </a:pPr>
            <a:r>
              <a:rPr lang="en-GB" sz="1100" dirty="0">
                <a:solidFill>
                  <a:schemeClr val="accent5">
                    <a:lumMod val="50000"/>
                  </a:schemeClr>
                </a:solidFill>
                <a:latin typeface="Candara" panose="020E0502030303020204" pitchFamily="34" charset="0"/>
              </a:rPr>
              <a:t>Those aged 60-64 years moving to those aged 55-59 years and then to 50-54 years</a:t>
            </a:r>
            <a:r>
              <a:rPr lang="en-GB" sz="1100" dirty="0" smtClean="0">
                <a:solidFill>
                  <a:schemeClr val="accent5">
                    <a:lumMod val="50000"/>
                  </a:schemeClr>
                </a:solidFill>
                <a:latin typeface="Candara" panose="020E0502030303020204" pitchFamily="34" charset="0"/>
              </a:rPr>
              <a:t>.</a:t>
            </a:r>
          </a:p>
          <a:p>
            <a:pPr marL="171450" lvl="0" indent="-171450">
              <a:buFont typeface="Courier New" panose="02070309020205020404" pitchFamily="49" charset="0"/>
              <a:buChar char="o"/>
            </a:pPr>
            <a:endParaRPr lang="en-GB" sz="1100" dirty="0">
              <a:solidFill>
                <a:schemeClr val="accent5">
                  <a:lumMod val="50000"/>
                </a:schemeClr>
              </a:solidFill>
              <a:latin typeface="Candara" panose="020E0502030303020204" pitchFamily="34" charset="0"/>
            </a:endParaRPr>
          </a:p>
          <a:p>
            <a:r>
              <a:rPr lang="en-GB" sz="1100" dirty="0">
                <a:solidFill>
                  <a:schemeClr val="accent5">
                    <a:lumMod val="50000"/>
                  </a:schemeClr>
                </a:solidFill>
                <a:latin typeface="Candara" panose="020E0502030303020204" pitchFamily="34" charset="0"/>
              </a:rPr>
              <a:t>If you are in the additional cohort, please do not call the practice as there will be National Guidance to follow.</a:t>
            </a:r>
          </a:p>
          <a:p>
            <a:endParaRPr lang="en-GB" sz="1100" dirty="0">
              <a:solidFill>
                <a:schemeClr val="accent3">
                  <a:lumMod val="75000"/>
                </a:schemeClr>
              </a:solidFill>
              <a:latin typeface="Candara" panose="020E0502030303020204" pitchFamily="34" charset="0"/>
            </a:endParaRPr>
          </a:p>
        </p:txBody>
      </p:sp>
      <p:pic>
        <p:nvPicPr>
          <p:cNvPr id="20" name="Picture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4893" y="266161"/>
            <a:ext cx="3480003" cy="709124"/>
          </a:xfrm>
          <a:prstGeom prst="rect">
            <a:avLst/>
          </a:prstGeom>
        </p:spPr>
      </p:pic>
      <p:pic>
        <p:nvPicPr>
          <p:cNvPr id="21" name="Picture 20"/>
          <p:cNvPicPr>
            <a:picLocks noChangeAspect="1"/>
          </p:cNvPicPr>
          <p:nvPr/>
        </p:nvPicPr>
        <p:blipFill>
          <a:blip r:embed="rId4"/>
          <a:stretch>
            <a:fillRect/>
          </a:stretch>
        </p:blipFill>
        <p:spPr>
          <a:xfrm>
            <a:off x="5730791" y="8045757"/>
            <a:ext cx="857559" cy="892663"/>
          </a:xfrm>
          <a:prstGeom prst="rect">
            <a:avLst/>
          </a:prstGeom>
        </p:spPr>
      </p:pic>
      <p:sp>
        <p:nvSpPr>
          <p:cNvPr id="15" name="TextBox 14"/>
          <p:cNvSpPr txBox="1"/>
          <p:nvPr/>
        </p:nvSpPr>
        <p:spPr>
          <a:xfrm>
            <a:off x="260669" y="1312426"/>
            <a:ext cx="1564852" cy="369332"/>
          </a:xfrm>
          <a:prstGeom prst="rect">
            <a:avLst/>
          </a:prstGeom>
          <a:noFill/>
        </p:spPr>
        <p:txBody>
          <a:bodyPr wrap="none" rtlCol="0">
            <a:spAutoFit/>
          </a:bodyPr>
          <a:lstStyle/>
          <a:p>
            <a:r>
              <a:rPr lang="en-GB" dirty="0" smtClean="0">
                <a:solidFill>
                  <a:schemeClr val="accent3">
                    <a:lumMod val="75000"/>
                  </a:schemeClr>
                </a:solidFill>
                <a:latin typeface="Candara" panose="020E0502030303020204" pitchFamily="34" charset="0"/>
              </a:rPr>
              <a:t>Practice News</a:t>
            </a:r>
            <a:endParaRPr lang="en-GB" dirty="0">
              <a:solidFill>
                <a:schemeClr val="accent3">
                  <a:lumMod val="75000"/>
                </a:schemeClr>
              </a:solidFill>
              <a:latin typeface="Candara" panose="020E0502030303020204" pitchFamily="34" charset="0"/>
            </a:endParaRPr>
          </a:p>
        </p:txBody>
      </p:sp>
      <p:sp>
        <p:nvSpPr>
          <p:cNvPr id="16" name="Rounded Rectangle 15"/>
          <p:cNvSpPr/>
          <p:nvPr/>
        </p:nvSpPr>
        <p:spPr>
          <a:xfrm>
            <a:off x="215899" y="1652394"/>
            <a:ext cx="6281154" cy="3129365"/>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100" dirty="0" smtClean="0">
                <a:solidFill>
                  <a:schemeClr val="accent3">
                    <a:lumMod val="75000"/>
                  </a:schemeClr>
                </a:solidFill>
                <a:latin typeface="Candara" panose="020E0502030303020204" pitchFamily="34" charset="0"/>
              </a:rPr>
              <a:t>We recently said goodbye to a few members of our team. </a:t>
            </a:r>
            <a:r>
              <a:rPr lang="en-GB" sz="1100" dirty="0">
                <a:solidFill>
                  <a:schemeClr val="accent3">
                    <a:lumMod val="75000"/>
                  </a:schemeClr>
                </a:solidFill>
                <a:latin typeface="Candara" panose="020E0502030303020204" pitchFamily="34" charset="0"/>
              </a:rPr>
              <a:t> </a:t>
            </a:r>
            <a:r>
              <a:rPr lang="en-GB" sz="1100" dirty="0" smtClean="0">
                <a:solidFill>
                  <a:schemeClr val="accent3">
                    <a:lumMod val="75000"/>
                  </a:schemeClr>
                </a:solidFill>
                <a:latin typeface="Candara" panose="020E0502030303020204" pitchFamily="34" charset="0"/>
              </a:rPr>
              <a:t>As you may be aware </a:t>
            </a:r>
            <a:r>
              <a:rPr lang="en-GB" sz="1100" dirty="0" err="1" smtClean="0">
                <a:solidFill>
                  <a:schemeClr val="accent3">
                    <a:lumMod val="75000"/>
                  </a:schemeClr>
                </a:solidFill>
                <a:latin typeface="Candara" panose="020E0502030303020204" pitchFamily="34" charset="0"/>
              </a:rPr>
              <a:t>Dr.</a:t>
            </a:r>
            <a:r>
              <a:rPr lang="en-GB" sz="1100" dirty="0" smtClean="0">
                <a:solidFill>
                  <a:schemeClr val="accent3">
                    <a:lumMod val="75000"/>
                  </a:schemeClr>
                </a:solidFill>
                <a:latin typeface="Candara" panose="020E0502030303020204" pitchFamily="34" charset="0"/>
              </a:rPr>
              <a:t> Catherine Davies left the practice on the 21-August-2020 and Sister Dawn Allen and Pru have decided to take retirement.  Our Health Care Assistant Liz has resigned from her position to refocus all of her energy and attention on her family, who are eagerly awaiting the arrival of the first grandchild.</a:t>
            </a:r>
            <a:endParaRPr lang="en-GB" sz="1100" dirty="0">
              <a:solidFill>
                <a:schemeClr val="accent3">
                  <a:lumMod val="75000"/>
                </a:schemeClr>
              </a:solidFill>
              <a:latin typeface="Candara" panose="020E0502030303020204" pitchFamily="34" charset="0"/>
            </a:endParaRPr>
          </a:p>
          <a:p>
            <a:endParaRPr lang="en-GB" sz="1100" dirty="0" smtClean="0">
              <a:solidFill>
                <a:schemeClr val="accent3">
                  <a:lumMod val="75000"/>
                </a:schemeClr>
              </a:solidFill>
              <a:latin typeface="Candara" panose="020E0502030303020204" pitchFamily="34" charset="0"/>
            </a:endParaRPr>
          </a:p>
          <a:p>
            <a:r>
              <a:rPr lang="en-GB" sz="1100" dirty="0" smtClean="0">
                <a:solidFill>
                  <a:schemeClr val="accent3">
                    <a:lumMod val="75000"/>
                  </a:schemeClr>
                </a:solidFill>
                <a:latin typeface="Candara" panose="020E0502030303020204" pitchFamily="34" charset="0"/>
              </a:rPr>
              <a:t>Two of our receptionists Germaine and Jade have also ventured on to new horizons. Germaine’s family business has gone from strength to strength and now Mr. </a:t>
            </a:r>
            <a:r>
              <a:rPr lang="en-GB" sz="1100" dirty="0" err="1" smtClean="0">
                <a:solidFill>
                  <a:schemeClr val="accent3">
                    <a:lumMod val="75000"/>
                  </a:schemeClr>
                </a:solidFill>
                <a:latin typeface="Candara" panose="020E0502030303020204" pitchFamily="34" charset="0"/>
              </a:rPr>
              <a:t>Kerai</a:t>
            </a:r>
            <a:r>
              <a:rPr lang="en-GB" sz="1100" dirty="0" smtClean="0">
                <a:solidFill>
                  <a:schemeClr val="accent3">
                    <a:lumMod val="75000"/>
                  </a:schemeClr>
                </a:solidFill>
                <a:latin typeface="Candara" panose="020E0502030303020204" pitchFamily="34" charset="0"/>
              </a:rPr>
              <a:t> is in need of Germaine’s expertise. Jade on the other hand is about to start her journey as a Mental Health Nurse. We </a:t>
            </a:r>
            <a:r>
              <a:rPr lang="en-GB" sz="1100" dirty="0">
                <a:solidFill>
                  <a:schemeClr val="accent3">
                    <a:lumMod val="75000"/>
                  </a:schemeClr>
                </a:solidFill>
                <a:latin typeface="Candara" panose="020E0502030303020204" pitchFamily="34" charset="0"/>
              </a:rPr>
              <a:t>wish them all the very best.</a:t>
            </a:r>
            <a:endParaRPr lang="en-GB" sz="1100" b="1" dirty="0">
              <a:solidFill>
                <a:schemeClr val="accent3">
                  <a:lumMod val="50000"/>
                </a:schemeClr>
              </a:solidFill>
              <a:latin typeface="Candara" panose="020E0502030303020204" pitchFamily="34" charset="0"/>
            </a:endParaRPr>
          </a:p>
          <a:p>
            <a:endParaRPr lang="en-GB" sz="1100" dirty="0" smtClean="0">
              <a:solidFill>
                <a:schemeClr val="accent3">
                  <a:lumMod val="75000"/>
                </a:schemeClr>
              </a:solidFill>
              <a:latin typeface="Candara" panose="020E0502030303020204" pitchFamily="34" charset="0"/>
            </a:endParaRPr>
          </a:p>
          <a:p>
            <a:r>
              <a:rPr lang="en-GB" sz="1100" dirty="0" smtClean="0">
                <a:solidFill>
                  <a:schemeClr val="accent3">
                    <a:lumMod val="75000"/>
                  </a:schemeClr>
                </a:solidFill>
                <a:latin typeface="Candara" panose="020E0502030303020204" pitchFamily="34" charset="0"/>
              </a:rPr>
              <a:t>Our new recruits are Bev, Anna and Ellie. They are all very approachable ladies who will be happy to help you.</a:t>
            </a:r>
          </a:p>
          <a:p>
            <a:endParaRPr lang="en-GB" sz="1100" dirty="0" smtClean="0">
              <a:solidFill>
                <a:schemeClr val="accent3">
                  <a:lumMod val="75000"/>
                </a:schemeClr>
              </a:solidFill>
              <a:latin typeface="Candara" panose="020E0502030303020204" pitchFamily="34" charset="0"/>
            </a:endParaRPr>
          </a:p>
          <a:p>
            <a:r>
              <a:rPr lang="en-GB" sz="1100" dirty="0" smtClean="0">
                <a:solidFill>
                  <a:schemeClr val="accent3">
                    <a:lumMod val="75000"/>
                  </a:schemeClr>
                </a:solidFill>
                <a:latin typeface="Candara" panose="020E0502030303020204" pitchFamily="34" charset="0"/>
              </a:rPr>
              <a:t>We are delighted to announce that Julie will be increasing her hours as a Health Care Assistant and Annemarie will also be joining the nursing team, working as a Health Care Assistant on a Monday and Tuesday.</a:t>
            </a:r>
            <a:endParaRPr lang="en-GB" sz="1100" dirty="0">
              <a:solidFill>
                <a:schemeClr val="accent3">
                  <a:lumMod val="75000"/>
                </a:schemeClr>
              </a:solidFill>
              <a:latin typeface="Candara" panose="020E0502030303020204" pitchFamily="34" charset="0"/>
            </a:endParaRPr>
          </a:p>
          <a:p>
            <a:endParaRPr lang="en-GB" sz="1100" dirty="0">
              <a:solidFill>
                <a:schemeClr val="accent3">
                  <a:lumMod val="50000"/>
                </a:schemeClr>
              </a:solidFill>
              <a:latin typeface="Candara" panose="020E0502030303020204" pitchFamily="34" charset="0"/>
            </a:endParaRPr>
          </a:p>
          <a:p>
            <a:endParaRPr lang="en-GB" sz="1100" dirty="0">
              <a:solidFill>
                <a:schemeClr val="accent3">
                  <a:lumMod val="75000"/>
                </a:schemeClr>
              </a:solidFill>
              <a:latin typeface="Candara" panose="020E0502030303020204" pitchFamily="34" charset="0"/>
            </a:endParaRPr>
          </a:p>
          <a:p>
            <a:endParaRPr lang="en-GB" sz="1100" b="1" dirty="0">
              <a:solidFill>
                <a:schemeClr val="accent3">
                  <a:lumMod val="75000"/>
                </a:schemeClr>
              </a:solidFill>
              <a:latin typeface="Candara" panose="020E0502030303020204" pitchFamily="34" charset="0"/>
            </a:endParaRPr>
          </a:p>
        </p:txBody>
      </p:sp>
    </p:spTree>
    <p:extLst>
      <p:ext uri="{BB962C8B-B14F-4D97-AF65-F5344CB8AC3E}">
        <p14:creationId xmlns:p14="http://schemas.microsoft.com/office/powerpoint/2010/main" val="9764120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3431214" y="8481714"/>
            <a:ext cx="3259235" cy="655231"/>
          </a:xfrm>
          <a:prstGeom prst="roundRect">
            <a:avLst>
              <a:gd name="adj" fmla="val 7636"/>
            </a:avLst>
          </a:prstGeom>
        </p:spPr>
        <p:style>
          <a:lnRef idx="2">
            <a:schemeClr val="accent2"/>
          </a:lnRef>
          <a:fillRef idx="1">
            <a:schemeClr val="lt1"/>
          </a:fillRef>
          <a:effectRef idx="0">
            <a:schemeClr val="accent2"/>
          </a:effectRef>
          <a:fontRef idx="minor">
            <a:schemeClr val="dk1"/>
          </a:fontRef>
        </p:style>
        <p:txBody>
          <a:bodyPr rtlCol="0" anchor="t"/>
          <a:lstStyle/>
          <a:p>
            <a:r>
              <a:rPr lang="en-GB" sz="1100" dirty="0">
                <a:solidFill>
                  <a:schemeClr val="accent3"/>
                </a:solidFill>
                <a:latin typeface="Candara" panose="020E0502030303020204" pitchFamily="34" charset="0"/>
              </a:rPr>
              <a:t>The Practice will be closed from </a:t>
            </a:r>
            <a:r>
              <a:rPr lang="en-GB" sz="1100" dirty="0" smtClean="0">
                <a:solidFill>
                  <a:schemeClr val="accent3"/>
                </a:solidFill>
                <a:latin typeface="Candara" panose="020E0502030303020204" pitchFamily="34" charset="0"/>
              </a:rPr>
              <a:t>2:30p.m</a:t>
            </a:r>
            <a:r>
              <a:rPr lang="en-GB" sz="1100" dirty="0">
                <a:solidFill>
                  <a:schemeClr val="accent3"/>
                </a:solidFill>
                <a:latin typeface="Candara" panose="020E0502030303020204" pitchFamily="34" charset="0"/>
              </a:rPr>
              <a:t>. on the </a:t>
            </a:r>
            <a:r>
              <a:rPr lang="en-GB" sz="1100" dirty="0" smtClean="0">
                <a:solidFill>
                  <a:schemeClr val="accent3"/>
                </a:solidFill>
                <a:latin typeface="Candara" panose="020E0502030303020204" pitchFamily="34" charset="0"/>
              </a:rPr>
              <a:t>23</a:t>
            </a:r>
            <a:r>
              <a:rPr lang="en-GB" sz="1100" baseline="30000" dirty="0" smtClean="0">
                <a:solidFill>
                  <a:schemeClr val="accent3"/>
                </a:solidFill>
                <a:latin typeface="Candara" panose="020E0502030303020204" pitchFamily="34" charset="0"/>
              </a:rPr>
              <a:t>rd</a:t>
            </a:r>
            <a:r>
              <a:rPr lang="en-GB" sz="1100" dirty="0" smtClean="0">
                <a:solidFill>
                  <a:schemeClr val="accent3"/>
                </a:solidFill>
                <a:latin typeface="Candara" panose="020E0502030303020204" pitchFamily="34" charset="0"/>
              </a:rPr>
              <a:t> </a:t>
            </a:r>
            <a:r>
              <a:rPr lang="en-GB" sz="1100" dirty="0" smtClean="0">
                <a:solidFill>
                  <a:schemeClr val="accent3"/>
                </a:solidFill>
                <a:latin typeface="Candara" panose="020E0502030303020204" pitchFamily="34" charset="0"/>
              </a:rPr>
              <a:t>of </a:t>
            </a:r>
            <a:r>
              <a:rPr lang="en-GB" sz="1100" dirty="0" smtClean="0">
                <a:solidFill>
                  <a:schemeClr val="accent3"/>
                </a:solidFill>
                <a:latin typeface="Candara" panose="020E0502030303020204" pitchFamily="34" charset="0"/>
              </a:rPr>
              <a:t>Septemb</a:t>
            </a:r>
            <a:r>
              <a:rPr lang="en-GB" sz="1100" dirty="0" smtClean="0">
                <a:solidFill>
                  <a:schemeClr val="accent3"/>
                </a:solidFill>
                <a:latin typeface="Candara" panose="020E0502030303020204" pitchFamily="34" charset="0"/>
              </a:rPr>
              <a:t>er 2020. </a:t>
            </a:r>
            <a:r>
              <a:rPr lang="en-GB" sz="1100" dirty="0">
                <a:solidFill>
                  <a:schemeClr val="accent3"/>
                </a:solidFill>
                <a:latin typeface="Candara" panose="020E0502030303020204" pitchFamily="34" charset="0"/>
              </a:rPr>
              <a:t>The phones will switch over to the Out of Hours service from </a:t>
            </a:r>
            <a:r>
              <a:rPr lang="en-GB" sz="1100" dirty="0" smtClean="0">
                <a:solidFill>
                  <a:schemeClr val="accent3"/>
                </a:solidFill>
                <a:latin typeface="Candara" panose="020E0502030303020204" pitchFamily="34" charset="0"/>
              </a:rPr>
              <a:t>2.30p.m</a:t>
            </a:r>
            <a:r>
              <a:rPr lang="en-GB" sz="1100" dirty="0">
                <a:solidFill>
                  <a:schemeClr val="accent3"/>
                </a:solidFill>
                <a:latin typeface="Candara" panose="020E0502030303020204" pitchFamily="34" charset="0"/>
              </a:rPr>
              <a:t>.</a:t>
            </a:r>
          </a:p>
        </p:txBody>
      </p:sp>
      <p:sp>
        <p:nvSpPr>
          <p:cNvPr id="16" name="TextBox 15"/>
          <p:cNvSpPr txBox="1"/>
          <p:nvPr/>
        </p:nvSpPr>
        <p:spPr>
          <a:xfrm>
            <a:off x="4574164" y="8044828"/>
            <a:ext cx="2116285" cy="646331"/>
          </a:xfrm>
          <a:prstGeom prst="rect">
            <a:avLst/>
          </a:prstGeom>
          <a:noFill/>
        </p:spPr>
        <p:txBody>
          <a:bodyPr wrap="none" rtlCol="0">
            <a:spAutoFit/>
          </a:bodyPr>
          <a:lstStyle/>
          <a:p>
            <a:r>
              <a:rPr lang="en-GB" dirty="0" smtClean="0">
                <a:solidFill>
                  <a:schemeClr val="accent1"/>
                </a:solidFill>
                <a:latin typeface="Candara" panose="020E0502030303020204" pitchFamily="34" charset="0"/>
              </a:rPr>
              <a:t>Upcoming Closures</a:t>
            </a:r>
            <a:r>
              <a:rPr lang="en-GB" sz="1600" dirty="0" smtClean="0">
                <a:solidFill>
                  <a:schemeClr val="accent1"/>
                </a:solidFill>
                <a:latin typeface="Candara" panose="020E0502030303020204" pitchFamily="34" charset="0"/>
              </a:rPr>
              <a:t>.</a:t>
            </a:r>
            <a:endParaRPr lang="en-GB" sz="1600" dirty="0" smtClean="0">
              <a:solidFill>
                <a:schemeClr val="accent2"/>
              </a:solidFill>
              <a:latin typeface="Candara" panose="020E0502030303020204" pitchFamily="34" charset="0"/>
            </a:endParaRPr>
          </a:p>
          <a:p>
            <a:endParaRPr lang="en-GB" dirty="0">
              <a:solidFill>
                <a:schemeClr val="accent2"/>
              </a:solidFill>
              <a:latin typeface="Candara" panose="020E0502030303020204" pitchFamily="34" charset="0"/>
            </a:endParaRPr>
          </a:p>
        </p:txBody>
      </p:sp>
      <p:sp>
        <p:nvSpPr>
          <p:cNvPr id="8" name="TextBox 7"/>
          <p:cNvSpPr txBox="1"/>
          <p:nvPr/>
        </p:nvSpPr>
        <p:spPr>
          <a:xfrm>
            <a:off x="3541025" y="9220872"/>
            <a:ext cx="3621505" cy="646331"/>
          </a:xfrm>
          <a:prstGeom prst="rect">
            <a:avLst/>
          </a:prstGeom>
          <a:noFill/>
        </p:spPr>
        <p:txBody>
          <a:bodyPr wrap="square" rtlCol="0">
            <a:spAutoFit/>
          </a:bodyPr>
          <a:lstStyle/>
          <a:p>
            <a:r>
              <a:rPr lang="en-GB" dirty="0" smtClean="0">
                <a:solidFill>
                  <a:schemeClr val="accent3">
                    <a:lumMod val="50000"/>
                  </a:schemeClr>
                </a:solidFill>
                <a:latin typeface="Candara" panose="020E0502030303020204" pitchFamily="34" charset="0"/>
              </a:rPr>
              <a:t>The next newsletter</a:t>
            </a:r>
          </a:p>
          <a:p>
            <a:r>
              <a:rPr lang="en-GB" dirty="0" smtClean="0">
                <a:solidFill>
                  <a:schemeClr val="accent3">
                    <a:lumMod val="50000"/>
                  </a:schemeClr>
                </a:solidFill>
                <a:latin typeface="Candara" panose="020E0502030303020204" pitchFamily="34" charset="0"/>
              </a:rPr>
              <a:t>will be published in November</a:t>
            </a:r>
            <a:r>
              <a:rPr lang="en-GB" sz="1600" dirty="0" smtClean="0">
                <a:solidFill>
                  <a:schemeClr val="accent3">
                    <a:lumMod val="50000"/>
                  </a:schemeClr>
                </a:solidFill>
                <a:latin typeface="Candara" panose="020E0502030303020204" pitchFamily="34" charset="0"/>
              </a:rPr>
              <a:t>.</a:t>
            </a:r>
            <a:endParaRPr lang="en-GB" sz="1600" dirty="0">
              <a:solidFill>
                <a:schemeClr val="accent3">
                  <a:lumMod val="50000"/>
                </a:schemeClr>
              </a:solidFill>
              <a:latin typeface="Candara" panose="020E0502030303020204" pitchFamily="34" charset="0"/>
            </a:endParaRPr>
          </a:p>
        </p:txBody>
      </p:sp>
      <p:pic>
        <p:nvPicPr>
          <p:cNvPr id="2" name="Picture 1"/>
          <p:cNvPicPr>
            <a:picLocks noChangeAspect="1"/>
          </p:cNvPicPr>
          <p:nvPr/>
        </p:nvPicPr>
        <p:blipFill>
          <a:blip r:embed="rId2"/>
          <a:stretch>
            <a:fillRect/>
          </a:stretch>
        </p:blipFill>
        <p:spPr>
          <a:xfrm>
            <a:off x="163475" y="300883"/>
            <a:ext cx="3267739" cy="432854"/>
          </a:xfrm>
          <a:prstGeom prst="rect">
            <a:avLst/>
          </a:prstGeom>
        </p:spPr>
      </p:pic>
      <p:sp>
        <p:nvSpPr>
          <p:cNvPr id="14" name="Rounded Rectangle 13"/>
          <p:cNvSpPr/>
          <p:nvPr/>
        </p:nvSpPr>
        <p:spPr>
          <a:xfrm>
            <a:off x="259315" y="733738"/>
            <a:ext cx="3076058" cy="253357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dirty="0" smtClean="0">
                <a:solidFill>
                  <a:schemeClr val="accent3">
                    <a:lumMod val="50000"/>
                  </a:schemeClr>
                </a:solidFill>
                <a:latin typeface="Candara" panose="020E0502030303020204" pitchFamily="34" charset="0"/>
              </a:rPr>
              <a:t>Name </a:t>
            </a:r>
            <a:r>
              <a:rPr lang="en-GB" sz="1100" dirty="0">
                <a:solidFill>
                  <a:schemeClr val="accent3">
                    <a:lumMod val="50000"/>
                  </a:schemeClr>
                </a:solidFill>
                <a:latin typeface="Candara" panose="020E0502030303020204" pitchFamily="34" charset="0"/>
              </a:rPr>
              <a:t>: </a:t>
            </a:r>
            <a:r>
              <a:rPr lang="en-GB" sz="1100" dirty="0" smtClean="0">
                <a:solidFill>
                  <a:schemeClr val="accent3">
                    <a:lumMod val="75000"/>
                  </a:schemeClr>
                </a:solidFill>
                <a:latin typeface="Candara" panose="020E0502030303020204" pitchFamily="34" charset="0"/>
              </a:rPr>
              <a:t>Sian Edwards</a:t>
            </a:r>
            <a:endParaRPr lang="en-GB" sz="1100" dirty="0">
              <a:solidFill>
                <a:schemeClr val="accent3">
                  <a:lumMod val="75000"/>
                </a:schemeClr>
              </a:solidFill>
              <a:latin typeface="Candara" panose="020E0502030303020204" pitchFamily="34" charset="0"/>
            </a:endParaRPr>
          </a:p>
          <a:p>
            <a:pPr algn="ctr"/>
            <a:r>
              <a:rPr lang="en-GB" sz="1100" dirty="0">
                <a:solidFill>
                  <a:schemeClr val="accent3">
                    <a:lumMod val="50000"/>
                  </a:schemeClr>
                </a:solidFill>
                <a:latin typeface="Candara" panose="020E0502030303020204" pitchFamily="34" charset="0"/>
              </a:rPr>
              <a:t>Job Title : </a:t>
            </a:r>
            <a:r>
              <a:rPr lang="en-GB" sz="1100" dirty="0" smtClean="0">
                <a:solidFill>
                  <a:schemeClr val="accent3">
                    <a:lumMod val="75000"/>
                  </a:schemeClr>
                </a:solidFill>
                <a:latin typeface="Candara" panose="020E0502030303020204" pitchFamily="34" charset="0"/>
              </a:rPr>
              <a:t>Receptionist</a:t>
            </a:r>
            <a:endParaRPr lang="en-GB" sz="1100" dirty="0">
              <a:solidFill>
                <a:schemeClr val="accent3">
                  <a:lumMod val="75000"/>
                </a:schemeClr>
              </a:solidFill>
              <a:latin typeface="Candara" panose="020E0502030303020204" pitchFamily="34" charset="0"/>
            </a:endParaRPr>
          </a:p>
          <a:p>
            <a:pPr algn="ctr"/>
            <a:r>
              <a:rPr lang="en-GB" sz="1100" dirty="0">
                <a:solidFill>
                  <a:schemeClr val="accent3">
                    <a:lumMod val="50000"/>
                  </a:schemeClr>
                </a:solidFill>
                <a:latin typeface="Candara" panose="020E0502030303020204" pitchFamily="34" charset="0"/>
              </a:rPr>
              <a:t>Time at Practice </a:t>
            </a:r>
            <a:r>
              <a:rPr lang="en-GB" sz="1100" dirty="0" smtClean="0">
                <a:solidFill>
                  <a:schemeClr val="accent3">
                    <a:lumMod val="75000"/>
                  </a:schemeClr>
                </a:solidFill>
                <a:latin typeface="Candara" panose="020E0502030303020204" pitchFamily="34" charset="0"/>
              </a:rPr>
              <a:t>: 2-years</a:t>
            </a:r>
          </a:p>
          <a:p>
            <a:pPr algn="ctr"/>
            <a:endParaRPr lang="en-GB" sz="1100" dirty="0">
              <a:solidFill>
                <a:schemeClr val="accent3">
                  <a:lumMod val="75000"/>
                </a:schemeClr>
              </a:solidFill>
              <a:latin typeface="Candara" panose="020E0502030303020204" pitchFamily="34" charset="0"/>
            </a:endParaRPr>
          </a:p>
          <a:p>
            <a:r>
              <a:rPr lang="en-GB" sz="1100" dirty="0" smtClean="0">
                <a:solidFill>
                  <a:schemeClr val="accent3">
                    <a:lumMod val="75000"/>
                  </a:schemeClr>
                </a:solidFill>
                <a:latin typeface="Candara" panose="020E0502030303020204" pitchFamily="34" charset="0"/>
              </a:rPr>
              <a:t>Sian joined the practice in December 2018. Prior to joining the reception team, Sian worked with Welsh National Opera as a wig assistant. Sian studied ‘Make-up for Media and Performance’ at the Arts University of Bournemouth .</a:t>
            </a:r>
            <a:endParaRPr lang="en-GB" sz="1100" dirty="0">
              <a:solidFill>
                <a:schemeClr val="accent3">
                  <a:lumMod val="75000"/>
                </a:schemeClr>
              </a:solidFill>
              <a:latin typeface="Candara" panose="020E0502030303020204" pitchFamily="34" charset="0"/>
            </a:endParaRPr>
          </a:p>
          <a:p>
            <a:endParaRPr lang="en-GB" sz="1100" dirty="0">
              <a:solidFill>
                <a:schemeClr val="accent3">
                  <a:lumMod val="75000"/>
                </a:schemeClr>
              </a:solidFill>
              <a:latin typeface="Candara" panose="020E0502030303020204" pitchFamily="34" charset="0"/>
            </a:endParaRPr>
          </a:p>
          <a:p>
            <a:r>
              <a:rPr lang="en-GB" sz="1100" dirty="0" smtClean="0">
                <a:solidFill>
                  <a:schemeClr val="accent3">
                    <a:lumMod val="75000"/>
                  </a:schemeClr>
                </a:solidFill>
                <a:latin typeface="Candara" panose="020E0502030303020204" pitchFamily="34" charset="0"/>
              </a:rPr>
              <a:t>Sian enjoys painting and baking in her free time.</a:t>
            </a:r>
            <a:endParaRPr lang="en-GB" sz="1100" dirty="0">
              <a:solidFill>
                <a:schemeClr val="accent3">
                  <a:lumMod val="75000"/>
                </a:schemeClr>
              </a:solidFill>
              <a:latin typeface="Candara" panose="020E050203030302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8525" y="733737"/>
            <a:ext cx="886333" cy="836382"/>
          </a:xfrm>
          <a:prstGeom prst="rect">
            <a:avLst/>
          </a:prstGeom>
        </p:spPr>
      </p:pic>
      <p:sp>
        <p:nvSpPr>
          <p:cNvPr id="9" name="Rounded Rectangle 8"/>
          <p:cNvSpPr/>
          <p:nvPr/>
        </p:nvSpPr>
        <p:spPr>
          <a:xfrm>
            <a:off x="75913" y="3812225"/>
            <a:ext cx="6518918" cy="2375005"/>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GB" sz="1100" dirty="0" smtClean="0">
              <a:solidFill>
                <a:schemeClr val="accent1"/>
              </a:solidFill>
              <a:latin typeface="Candara" panose="020E0502030303020204" pitchFamily="34" charset="0"/>
            </a:endParaRPr>
          </a:p>
          <a:p>
            <a:endParaRPr lang="en-GB" sz="1100" dirty="0">
              <a:solidFill>
                <a:schemeClr val="accent1"/>
              </a:solidFill>
              <a:latin typeface="Candara" panose="020E0502030303020204" pitchFamily="34" charset="0"/>
            </a:endParaRPr>
          </a:p>
        </p:txBody>
      </p:sp>
      <p:sp>
        <p:nvSpPr>
          <p:cNvPr id="11" name="TextBox 10"/>
          <p:cNvSpPr txBox="1"/>
          <p:nvPr/>
        </p:nvSpPr>
        <p:spPr>
          <a:xfrm>
            <a:off x="259315" y="4040972"/>
            <a:ext cx="5970445" cy="1954381"/>
          </a:xfrm>
          <a:prstGeom prst="rect">
            <a:avLst/>
          </a:prstGeom>
          <a:noFill/>
        </p:spPr>
        <p:txBody>
          <a:bodyPr wrap="square" rtlCol="0">
            <a:spAutoFit/>
          </a:bodyPr>
          <a:lstStyle/>
          <a:p>
            <a:r>
              <a:rPr lang="en-GB" sz="1100" dirty="0" smtClean="0">
                <a:solidFill>
                  <a:schemeClr val="accent3">
                    <a:lumMod val="75000"/>
                  </a:schemeClr>
                </a:solidFill>
                <a:latin typeface="Candara" panose="020E0502030303020204" pitchFamily="34" charset="0"/>
              </a:rPr>
              <a:t>Whitchurch Medical Centre is taking part in the national PRINCIPLE clinical trial, which aims to find low-risk treatments for older people with COVID-19 that can be taken at home.</a:t>
            </a:r>
          </a:p>
          <a:p>
            <a:endParaRPr lang="en-GB" sz="1100" dirty="0">
              <a:solidFill>
                <a:schemeClr val="accent3">
                  <a:lumMod val="75000"/>
                </a:schemeClr>
              </a:solidFill>
              <a:latin typeface="Candara" panose="020E0502030303020204" pitchFamily="34" charset="0"/>
            </a:endParaRPr>
          </a:p>
          <a:p>
            <a:r>
              <a:rPr lang="en-GB" sz="1100" dirty="0" smtClean="0">
                <a:solidFill>
                  <a:schemeClr val="accent3">
                    <a:lumMod val="75000"/>
                  </a:schemeClr>
                </a:solidFill>
                <a:latin typeface="Candara" panose="020E0502030303020204" pitchFamily="34" charset="0"/>
              </a:rPr>
              <a:t>To be eligible to join the trial you will need to have experienced symptoms that are likely to be caused by COVID-19 for fewer than 15 days.</a:t>
            </a:r>
          </a:p>
          <a:p>
            <a:endParaRPr lang="en-GB" sz="1100" dirty="0">
              <a:solidFill>
                <a:schemeClr val="accent3">
                  <a:lumMod val="75000"/>
                </a:schemeClr>
              </a:solidFill>
              <a:latin typeface="Candara" panose="020E0502030303020204" pitchFamily="34" charset="0"/>
            </a:endParaRPr>
          </a:p>
          <a:p>
            <a:r>
              <a:rPr lang="en-GB" sz="1100" dirty="0" smtClean="0">
                <a:solidFill>
                  <a:schemeClr val="accent3">
                    <a:lumMod val="75000"/>
                  </a:schemeClr>
                </a:solidFill>
                <a:latin typeface="Candara" panose="020E0502030303020204" pitchFamily="34" charset="0"/>
              </a:rPr>
              <a:t>The trial is open to people aged 65 or older, or aged 50-64 with an underlying health condition.</a:t>
            </a:r>
          </a:p>
          <a:p>
            <a:endParaRPr lang="en-GB" sz="1100" dirty="0">
              <a:solidFill>
                <a:schemeClr val="accent3">
                  <a:lumMod val="75000"/>
                </a:schemeClr>
              </a:solidFill>
              <a:latin typeface="Candara" panose="020E0502030303020204" pitchFamily="34" charset="0"/>
            </a:endParaRPr>
          </a:p>
          <a:p>
            <a:r>
              <a:rPr lang="en-GB" sz="1100" dirty="0" smtClean="0">
                <a:solidFill>
                  <a:schemeClr val="accent3">
                    <a:lumMod val="75000"/>
                  </a:schemeClr>
                </a:solidFill>
                <a:latin typeface="Candara" panose="020E0502030303020204" pitchFamily="34" charset="0"/>
              </a:rPr>
              <a:t>If you would like more information, please contact Danielle Lloyd or Soula Arnott at the practice. You can also join the trial online, even if you are not registered at our practice. For full details, visit </a:t>
            </a:r>
            <a:r>
              <a:rPr lang="en-GB" sz="1100" dirty="0" smtClean="0">
                <a:solidFill>
                  <a:schemeClr val="accent3">
                    <a:lumMod val="75000"/>
                  </a:schemeClr>
                </a:solidFill>
                <a:latin typeface="Candara" panose="020E0502030303020204" pitchFamily="34" charset="0"/>
                <a:hlinkClick r:id="rId4"/>
              </a:rPr>
              <a:t>http://www.prinicpletrail.org</a:t>
            </a:r>
            <a:r>
              <a:rPr lang="en-GB" sz="1100" dirty="0" smtClean="0">
                <a:solidFill>
                  <a:schemeClr val="accent3">
                    <a:lumMod val="75000"/>
                  </a:schemeClr>
                </a:solidFill>
                <a:latin typeface="Candara" panose="020E0502030303020204" pitchFamily="34" charset="0"/>
              </a:rPr>
              <a:t> </a:t>
            </a:r>
            <a:endParaRPr lang="en-GB" sz="1100" dirty="0">
              <a:solidFill>
                <a:srgbClr val="002060"/>
              </a:solidFill>
              <a:latin typeface="Candara" panose="020E0502030303020204" pitchFamily="34" charset="0"/>
            </a:endParaRPr>
          </a:p>
        </p:txBody>
      </p:sp>
      <p:sp>
        <p:nvSpPr>
          <p:cNvPr id="13" name="TextBox 12"/>
          <p:cNvSpPr txBox="1"/>
          <p:nvPr/>
        </p:nvSpPr>
        <p:spPr>
          <a:xfrm>
            <a:off x="308963" y="3442893"/>
            <a:ext cx="1680845" cy="369332"/>
          </a:xfrm>
          <a:prstGeom prst="rect">
            <a:avLst/>
          </a:prstGeom>
          <a:noFill/>
        </p:spPr>
        <p:txBody>
          <a:bodyPr wrap="none" rtlCol="0">
            <a:spAutoFit/>
          </a:bodyPr>
          <a:lstStyle/>
          <a:p>
            <a:r>
              <a:rPr lang="en-GB" dirty="0" smtClean="0">
                <a:solidFill>
                  <a:schemeClr val="accent3">
                    <a:lumMod val="75000"/>
                  </a:schemeClr>
                </a:solidFill>
                <a:latin typeface="Candara" panose="020E0502030303020204" pitchFamily="34" charset="0"/>
              </a:rPr>
              <a:t>PRINCIPLE Trial</a:t>
            </a:r>
            <a:endParaRPr lang="en-GB" dirty="0">
              <a:solidFill>
                <a:schemeClr val="accent3">
                  <a:lumMod val="75000"/>
                </a:schemeClr>
              </a:solidFill>
              <a:latin typeface="Candara" panose="020E0502030303020204" pitchFamily="34" charset="0"/>
            </a:endParaRPr>
          </a:p>
        </p:txBody>
      </p:sp>
      <p:sp>
        <p:nvSpPr>
          <p:cNvPr id="15" name="Rounded Rectangle 14"/>
          <p:cNvSpPr/>
          <p:nvPr/>
        </p:nvSpPr>
        <p:spPr>
          <a:xfrm>
            <a:off x="3541025" y="1141104"/>
            <a:ext cx="3089020" cy="2486455"/>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100" dirty="0" smtClean="0">
                <a:solidFill>
                  <a:schemeClr val="accent3">
                    <a:lumMod val="75000"/>
                  </a:schemeClr>
                </a:solidFill>
                <a:latin typeface="Candara" panose="020E0502030303020204" pitchFamily="34" charset="0"/>
              </a:rPr>
              <a:t>If you are 65-years-old or older, you are eligible for the pneumococcal vaccine know as the pneumococcal polysaccharide vaccine (PPV).</a:t>
            </a:r>
          </a:p>
          <a:p>
            <a:endParaRPr lang="en-GB" sz="1100" dirty="0" smtClean="0">
              <a:solidFill>
                <a:schemeClr val="accent3">
                  <a:lumMod val="75000"/>
                </a:schemeClr>
              </a:solidFill>
              <a:latin typeface="Candara" panose="020E0502030303020204" pitchFamily="34" charset="0"/>
            </a:endParaRPr>
          </a:p>
          <a:p>
            <a:r>
              <a:rPr lang="en-GB" sz="1100" b="1" dirty="0" smtClean="0">
                <a:solidFill>
                  <a:schemeClr val="accent3">
                    <a:lumMod val="50000"/>
                  </a:schemeClr>
                </a:solidFill>
                <a:latin typeface="Candara" panose="020E0502030303020204" pitchFamily="34" charset="0"/>
              </a:rPr>
              <a:t>This one-off vaccination is very effective at protecting you against serious forms of pneumococcal infection.</a:t>
            </a:r>
          </a:p>
          <a:p>
            <a:endParaRPr lang="en-GB" sz="1100" b="1" dirty="0">
              <a:solidFill>
                <a:schemeClr val="accent3">
                  <a:lumMod val="50000"/>
                </a:schemeClr>
              </a:solidFill>
              <a:latin typeface="Candara" panose="020E0502030303020204" pitchFamily="34" charset="0"/>
            </a:endParaRPr>
          </a:p>
          <a:p>
            <a:r>
              <a:rPr lang="en-GB" sz="1100" b="1" dirty="0" smtClean="0">
                <a:solidFill>
                  <a:schemeClr val="accent3">
                    <a:lumMod val="50000"/>
                  </a:schemeClr>
                </a:solidFill>
                <a:latin typeface="Candara" panose="020E0502030303020204" pitchFamily="34" charset="0"/>
              </a:rPr>
              <a:t>If you have not had the pneumococcal vaccination and are over the age of 65, please book an appointment with the Practice Nurse.</a:t>
            </a:r>
          </a:p>
          <a:p>
            <a:endParaRPr lang="en-GB" sz="1100" b="1" dirty="0">
              <a:solidFill>
                <a:schemeClr val="accent3">
                  <a:lumMod val="75000"/>
                </a:schemeClr>
              </a:solidFill>
              <a:latin typeface="Candara" panose="020E0502030303020204" pitchFamily="34" charset="0"/>
            </a:endParaRPr>
          </a:p>
        </p:txBody>
      </p:sp>
      <p:sp>
        <p:nvSpPr>
          <p:cNvPr id="17" name="TextBox 16"/>
          <p:cNvSpPr txBox="1"/>
          <p:nvPr/>
        </p:nvSpPr>
        <p:spPr>
          <a:xfrm>
            <a:off x="3491043" y="789202"/>
            <a:ext cx="3366957" cy="307777"/>
          </a:xfrm>
          <a:prstGeom prst="rect">
            <a:avLst/>
          </a:prstGeom>
          <a:noFill/>
        </p:spPr>
        <p:txBody>
          <a:bodyPr wrap="square" rtlCol="0">
            <a:spAutoFit/>
          </a:bodyPr>
          <a:lstStyle/>
          <a:p>
            <a:r>
              <a:rPr lang="en-GB" sz="1400" dirty="0" smtClean="0">
                <a:solidFill>
                  <a:schemeClr val="accent3">
                    <a:lumMod val="50000"/>
                  </a:schemeClr>
                </a:solidFill>
                <a:latin typeface="Candara" panose="020E0502030303020204" pitchFamily="34" charset="0"/>
              </a:rPr>
              <a:t>Pneumococcal Vaccination</a:t>
            </a:r>
            <a:endParaRPr lang="en-GB" sz="1400" dirty="0">
              <a:solidFill>
                <a:schemeClr val="accent3">
                  <a:lumMod val="50000"/>
                </a:schemeClr>
              </a:solidFill>
              <a:latin typeface="Candara" panose="020E0502030303020204" pitchFamily="34" charset="0"/>
            </a:endParaRPr>
          </a:p>
        </p:txBody>
      </p:sp>
      <p:sp>
        <p:nvSpPr>
          <p:cNvPr id="18" name="TextBox 17"/>
          <p:cNvSpPr txBox="1"/>
          <p:nvPr/>
        </p:nvSpPr>
        <p:spPr>
          <a:xfrm>
            <a:off x="348525" y="6342805"/>
            <a:ext cx="2186561" cy="369332"/>
          </a:xfrm>
          <a:prstGeom prst="rect">
            <a:avLst/>
          </a:prstGeom>
          <a:noFill/>
        </p:spPr>
        <p:txBody>
          <a:bodyPr wrap="none" rtlCol="0">
            <a:spAutoFit/>
          </a:bodyPr>
          <a:lstStyle/>
          <a:p>
            <a:r>
              <a:rPr lang="en-GB" dirty="0" smtClean="0">
                <a:solidFill>
                  <a:srgbClr val="002060"/>
                </a:solidFill>
                <a:latin typeface="Candara" panose="020E0502030303020204" pitchFamily="34" charset="0"/>
              </a:rPr>
              <a:t>Veteran’s Champion </a:t>
            </a:r>
            <a:endParaRPr lang="en-GB" dirty="0">
              <a:solidFill>
                <a:srgbClr val="002060"/>
              </a:solidFill>
              <a:latin typeface="Candara" panose="020E0502030303020204" pitchFamily="34" charset="0"/>
            </a:endParaRPr>
          </a:p>
        </p:txBody>
      </p:sp>
      <p:sp>
        <p:nvSpPr>
          <p:cNvPr id="19" name="Rounded Rectangle 18"/>
          <p:cNvSpPr/>
          <p:nvPr/>
        </p:nvSpPr>
        <p:spPr>
          <a:xfrm>
            <a:off x="228312" y="6732147"/>
            <a:ext cx="2875835" cy="2857021"/>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GB" sz="1100" dirty="0" smtClean="0">
              <a:solidFill>
                <a:schemeClr val="accent1"/>
              </a:solidFill>
              <a:latin typeface="Candara" panose="020E0502030303020204" pitchFamily="34" charset="0"/>
            </a:endParaRPr>
          </a:p>
          <a:p>
            <a:endParaRPr lang="en-GB" sz="1100" dirty="0">
              <a:solidFill>
                <a:schemeClr val="accent1"/>
              </a:solidFill>
              <a:latin typeface="Candara" panose="020E0502030303020204" pitchFamily="34" charset="0"/>
            </a:endParaRPr>
          </a:p>
        </p:txBody>
      </p:sp>
      <p:sp>
        <p:nvSpPr>
          <p:cNvPr id="20" name="TextBox 19"/>
          <p:cNvSpPr txBox="1"/>
          <p:nvPr/>
        </p:nvSpPr>
        <p:spPr>
          <a:xfrm>
            <a:off x="445991" y="6890713"/>
            <a:ext cx="2405493" cy="1615827"/>
          </a:xfrm>
          <a:prstGeom prst="rect">
            <a:avLst/>
          </a:prstGeom>
          <a:noFill/>
        </p:spPr>
        <p:txBody>
          <a:bodyPr wrap="square" rtlCol="0">
            <a:spAutoFit/>
          </a:bodyPr>
          <a:lstStyle/>
          <a:p>
            <a:r>
              <a:rPr lang="en-GB" sz="1100" dirty="0" smtClean="0">
                <a:solidFill>
                  <a:schemeClr val="accent3">
                    <a:lumMod val="75000"/>
                  </a:schemeClr>
                </a:solidFill>
                <a:latin typeface="Candara" panose="020E0502030303020204" pitchFamily="34" charset="0"/>
              </a:rPr>
              <a:t>Our Veteran Champions Lisa and Ali have introduced themselves to all known veterans.  However, if you have not received a letter and you are a veteran please contact the practice.</a:t>
            </a:r>
          </a:p>
          <a:p>
            <a:endParaRPr lang="en-GB" sz="1100" dirty="0">
              <a:solidFill>
                <a:schemeClr val="accent3">
                  <a:lumMod val="75000"/>
                </a:schemeClr>
              </a:solidFill>
              <a:latin typeface="Candara" panose="020E0502030303020204" pitchFamily="34" charset="0"/>
            </a:endParaRPr>
          </a:p>
          <a:p>
            <a:r>
              <a:rPr lang="en-GB" sz="1100" dirty="0" smtClean="0">
                <a:solidFill>
                  <a:schemeClr val="accent3">
                    <a:lumMod val="75000"/>
                  </a:schemeClr>
                </a:solidFill>
                <a:latin typeface="Candara" panose="020E0502030303020204" pitchFamily="34" charset="0"/>
              </a:rPr>
              <a:t>Both Lisa and Ali are  experienced and can aid in providing resources and material that may assist you.</a:t>
            </a:r>
          </a:p>
        </p:txBody>
      </p:sp>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6267" y="8533553"/>
            <a:ext cx="1928819" cy="766108"/>
          </a:xfrm>
          <a:prstGeom prst="rect">
            <a:avLst/>
          </a:prstGeom>
        </p:spPr>
      </p:pic>
      <p:sp>
        <p:nvSpPr>
          <p:cNvPr id="21" name="Rounded Rectangle 20"/>
          <p:cNvSpPr/>
          <p:nvPr/>
        </p:nvSpPr>
        <p:spPr>
          <a:xfrm>
            <a:off x="3335373" y="6652372"/>
            <a:ext cx="3378403" cy="1392456"/>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GB" sz="1100" b="1" dirty="0">
              <a:solidFill>
                <a:schemeClr val="accent3">
                  <a:lumMod val="75000"/>
                </a:schemeClr>
              </a:solidFill>
              <a:latin typeface="Candara" panose="020E0502030303020204" pitchFamily="34" charset="0"/>
            </a:endParaRPr>
          </a:p>
        </p:txBody>
      </p:sp>
      <p:sp>
        <p:nvSpPr>
          <p:cNvPr id="22" name="TextBox 21"/>
          <p:cNvSpPr txBox="1"/>
          <p:nvPr/>
        </p:nvSpPr>
        <p:spPr>
          <a:xfrm>
            <a:off x="3244537" y="6254784"/>
            <a:ext cx="2433680" cy="369332"/>
          </a:xfrm>
          <a:prstGeom prst="rect">
            <a:avLst/>
          </a:prstGeom>
          <a:noFill/>
        </p:spPr>
        <p:txBody>
          <a:bodyPr wrap="none" rtlCol="0">
            <a:spAutoFit/>
          </a:bodyPr>
          <a:lstStyle/>
          <a:p>
            <a:r>
              <a:rPr lang="en-GB" dirty="0" smtClean="0">
                <a:solidFill>
                  <a:srgbClr val="002060"/>
                </a:solidFill>
                <a:latin typeface="Candara" panose="020E0502030303020204" pitchFamily="34" charset="0"/>
              </a:rPr>
              <a:t>Men ACWY vaccination</a:t>
            </a:r>
            <a:endParaRPr lang="en-GB" dirty="0">
              <a:solidFill>
                <a:srgbClr val="002060"/>
              </a:solidFill>
              <a:latin typeface="Candara" panose="020E0502030303020204" pitchFamily="34" charset="0"/>
            </a:endParaRPr>
          </a:p>
        </p:txBody>
      </p:sp>
      <p:sp>
        <p:nvSpPr>
          <p:cNvPr id="24" name="TextBox 23"/>
          <p:cNvSpPr txBox="1"/>
          <p:nvPr/>
        </p:nvSpPr>
        <p:spPr>
          <a:xfrm>
            <a:off x="3393656" y="6728765"/>
            <a:ext cx="3155213" cy="1615827"/>
          </a:xfrm>
          <a:prstGeom prst="rect">
            <a:avLst/>
          </a:prstGeom>
          <a:noFill/>
        </p:spPr>
        <p:txBody>
          <a:bodyPr wrap="square" rtlCol="0">
            <a:spAutoFit/>
          </a:bodyPr>
          <a:lstStyle/>
          <a:p>
            <a:r>
              <a:rPr lang="en-GB" sz="1100" dirty="0" smtClean="0">
                <a:solidFill>
                  <a:schemeClr val="accent3">
                    <a:lumMod val="75000"/>
                  </a:schemeClr>
                </a:solidFill>
                <a:latin typeface="Candara" panose="020E0502030303020204" pitchFamily="34" charset="0"/>
              </a:rPr>
              <a:t>Aged 18-25 years old – you may be eligible for the Men ACWY vaccination that helps protect against meningitis and septicaemia caused by meningococcal groups A, C, W and Y.</a:t>
            </a:r>
          </a:p>
          <a:p>
            <a:endParaRPr lang="en-GB" sz="1100" dirty="0">
              <a:solidFill>
                <a:schemeClr val="accent3">
                  <a:lumMod val="75000"/>
                </a:schemeClr>
              </a:solidFill>
              <a:latin typeface="Candara" panose="020E0502030303020204" pitchFamily="34" charset="0"/>
            </a:endParaRPr>
          </a:p>
          <a:p>
            <a:r>
              <a:rPr lang="en-GB" sz="1100" dirty="0" smtClean="0">
                <a:solidFill>
                  <a:schemeClr val="accent3">
                    <a:lumMod val="75000"/>
                  </a:schemeClr>
                </a:solidFill>
                <a:latin typeface="Candara" panose="020E0502030303020204" pitchFamily="34" charset="0"/>
              </a:rPr>
              <a:t>Please contact the practice to book your appointment. </a:t>
            </a:r>
          </a:p>
          <a:p>
            <a:endParaRPr lang="en-GB" sz="1100" dirty="0">
              <a:solidFill>
                <a:schemeClr val="accent3">
                  <a:lumMod val="75000"/>
                </a:schemeClr>
              </a:solidFill>
              <a:latin typeface="Candara" panose="020E0502030303020204" pitchFamily="34" charset="0"/>
            </a:endParaRPr>
          </a:p>
          <a:p>
            <a:r>
              <a:rPr lang="en-GB" sz="1100" dirty="0" smtClean="0">
                <a:solidFill>
                  <a:schemeClr val="accent3">
                    <a:lumMod val="75000"/>
                  </a:schemeClr>
                </a:solidFill>
                <a:latin typeface="Candara" panose="020E0502030303020204" pitchFamily="34" charset="0"/>
              </a:rPr>
              <a:t> </a:t>
            </a:r>
            <a:endParaRPr lang="en-GB" sz="1100" dirty="0">
              <a:solidFill>
                <a:srgbClr val="002060"/>
              </a:solidFill>
              <a:latin typeface="Candara" panose="020E0502030303020204" pitchFamily="34" charset="0"/>
            </a:endParaRPr>
          </a:p>
        </p:txBody>
      </p:sp>
    </p:spTree>
    <p:extLst>
      <p:ext uri="{BB962C8B-B14F-4D97-AF65-F5344CB8AC3E}">
        <p14:creationId xmlns:p14="http://schemas.microsoft.com/office/powerpoint/2010/main" val="28496360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666</TotalTime>
  <Words>870</Words>
  <Application>Microsoft Office PowerPoint</Application>
  <PresentationFormat>A4 Paper (210x297 mm)</PresentationFormat>
  <Paragraphs>63</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Candara</vt:lpstr>
      <vt:lpstr>Courier New</vt:lpstr>
      <vt:lpstr>Office Theme</vt:lpstr>
      <vt:lpstr>PowerPoint Presentation</vt:lpstr>
      <vt:lpstr>PowerPoint Presentation</vt:lpstr>
    </vt:vector>
  </TitlesOfParts>
  <Company>BT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Lloyd,HO,Huw,BNG12 R</dc:creator>
  <cp:lastModifiedBy>Danielle Lloyd (Whitchurch Medical Centre)</cp:lastModifiedBy>
  <cp:revision>71</cp:revision>
  <cp:lastPrinted>2020-09-07T08:33:50Z</cp:lastPrinted>
  <dcterms:created xsi:type="dcterms:W3CDTF">2019-02-17T12:21:28Z</dcterms:created>
  <dcterms:modified xsi:type="dcterms:W3CDTF">2020-09-07T08:34:09Z</dcterms:modified>
</cp:coreProperties>
</file>